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1037" r:id="rId2"/>
    <p:sldId id="1038" r:id="rId3"/>
    <p:sldId id="1039" r:id="rId4"/>
    <p:sldId id="1040" r:id="rId5"/>
    <p:sldId id="1041" r:id="rId6"/>
    <p:sldId id="1042" r:id="rId7"/>
    <p:sldId id="1043" r:id="rId8"/>
    <p:sldId id="1044" r:id="rId9"/>
    <p:sldId id="1045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106" d="100"/>
          <a:sy n="106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31.01.2018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33EDF76-2D19-4701-9985-37EBAC92037B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7E0C-877B-44BC-9B31-968175204650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79A2A6-E61A-42AD-8543-A56FEA1454B7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908C-4D7C-43FC-B360-CCCB0060C767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46A5-3353-46E3-9D32-7E217EC28C20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C8CC73-D518-468F-A1A6-53EC257EFD47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717BC5-77D0-4B6C-859B-D1D273FD6681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AB5E-CECE-4765-B544-B0778DF12FF3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1799-0961-4913-9FE8-ADE7CDD79416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9907-E81D-4AA2-9468-8E7A555A77CF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A3B6F2-DB07-4081-BB4D-ECC9BC7754C6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C05710-9F52-4497-8828-45999369F208}" type="datetime1">
              <a:rPr lang="de-DE" smtClean="0"/>
              <a:t>31.01.2018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Vektorprodukt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de-DE" sz="2400" dirty="0"/>
              <a:t>Wir definieren erneut eine Multiplikation zwischen zwei Vektoren, das </a:t>
            </a:r>
            <a:r>
              <a:rPr lang="de-DE" sz="2400" b="1" dirty="0"/>
              <a:t>Vektorprodukt</a:t>
            </a:r>
            <a:r>
              <a:rPr lang="de-DE" sz="2400" dirty="0"/>
              <a:t>, nicht zu verwechseln mit dem Skalarprodukt.</a:t>
            </a:r>
          </a:p>
          <a:p>
            <a:pPr marL="0" lvl="0" indent="0">
              <a:spcAft>
                <a:spcPts val="0"/>
              </a:spcAft>
              <a:buSzPct val="100000"/>
              <a:buNone/>
            </a:pPr>
            <a:r>
              <a:rPr lang="de-DE" sz="2400" dirty="0" smtClean="0"/>
              <a:t>Schreibe hierzu die </a:t>
            </a:r>
            <a:br>
              <a:rPr lang="de-DE" sz="2400" dirty="0" smtClean="0"/>
            </a:br>
            <a:r>
              <a:rPr lang="de-DE" sz="2400" dirty="0" smtClean="0"/>
              <a:t>Vektoren zweimal </a:t>
            </a:r>
            <a:br>
              <a:rPr lang="de-DE" sz="2400" dirty="0" smtClean="0"/>
            </a:br>
            <a:r>
              <a:rPr lang="de-DE" sz="2400" dirty="0" smtClean="0"/>
              <a:t>untereinander und </a:t>
            </a:r>
            <a:br>
              <a:rPr lang="de-DE" sz="2400" dirty="0" smtClean="0"/>
            </a:br>
            <a:r>
              <a:rPr lang="de-DE" sz="2400" dirty="0" smtClean="0"/>
              <a:t>streiche </a:t>
            </a:r>
            <a:r>
              <a:rPr lang="de-DE" sz="2400" dirty="0"/>
              <a:t>die obere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und </a:t>
            </a:r>
            <a:r>
              <a:rPr lang="de-DE" sz="2400" dirty="0"/>
              <a:t>untere Zeile.</a:t>
            </a:r>
          </a:p>
          <a:p>
            <a:pPr marL="0" lvl="0" indent="0">
              <a:spcAft>
                <a:spcPts val="0"/>
              </a:spcAft>
              <a:buSzPct val="100000"/>
              <a:buNone/>
            </a:pPr>
            <a:r>
              <a:rPr lang="de-DE" sz="2400" dirty="0"/>
              <a:t>Bilde Produkte entlang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der </a:t>
            </a:r>
            <a:r>
              <a:rPr lang="de-DE" sz="2400" dirty="0"/>
              <a:t>blauen und roten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Linien </a:t>
            </a:r>
            <a:r>
              <a:rPr lang="de-DE" sz="2400" dirty="0"/>
              <a:t>und berechne „blaue“ Produkte minus „rote“ Produkte.</a:t>
            </a:r>
          </a:p>
          <a:p>
            <a:pPr marL="0" indent="0">
              <a:buNone/>
            </a:pP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Formel 1"/>
              <p:cNvSpPr txBox="1"/>
              <p:nvPr/>
            </p:nvSpPr>
            <p:spPr>
              <a:xfrm>
                <a:off x="4125236" y="2924944"/>
                <a:ext cx="4407204" cy="2114297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mr>
                      </m:m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e>
                        </m:mr>
                      </m:m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i="1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de-DE" sz="220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d>
                    </m:oMath>
                  </m:oMathPara>
                </a14:m>
                <a:endParaRPr lang="de-DE" sz="22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5" name="Formel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236" y="2924944"/>
                <a:ext cx="4407204" cy="21142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Gerade Verbindung 5"/>
          <p:cNvSpPr/>
          <p:nvPr/>
        </p:nvSpPr>
        <p:spPr>
          <a:xfrm>
            <a:off x="4211960" y="3141233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4716016" y="3573008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10"/>
          <p:cNvSpPr/>
          <p:nvPr/>
        </p:nvSpPr>
        <p:spPr>
          <a:xfrm flipV="1">
            <a:off x="4716016" y="3573008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4" name="Gerade Verbindung 13"/>
          <p:cNvSpPr/>
          <p:nvPr/>
        </p:nvSpPr>
        <p:spPr>
          <a:xfrm>
            <a:off x="4211960" y="4814908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5" name="Gerade Verbindung 14"/>
          <p:cNvSpPr/>
          <p:nvPr/>
        </p:nvSpPr>
        <p:spPr>
          <a:xfrm>
            <a:off x="4716016" y="3905706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6" name="Gerade Verbindung 15"/>
          <p:cNvSpPr/>
          <p:nvPr/>
        </p:nvSpPr>
        <p:spPr>
          <a:xfrm flipV="1">
            <a:off x="4716016" y="3905706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7" name="Gerade Verbindung 16"/>
          <p:cNvSpPr/>
          <p:nvPr/>
        </p:nvSpPr>
        <p:spPr>
          <a:xfrm>
            <a:off x="4716016" y="4239112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8" name="Gerade Verbindung 17"/>
          <p:cNvSpPr/>
          <p:nvPr/>
        </p:nvSpPr>
        <p:spPr>
          <a:xfrm flipV="1">
            <a:off x="4716016" y="4239112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257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Eigenschaften des </a:t>
            </a:r>
            <a:r>
              <a:rPr lang="de-DE" dirty="0" smtClean="0"/>
              <a:t>Vektorprodukts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Im Vergleich zum Skalarprodukt ist das Ergebnis</a:t>
                </a:r>
                <a:br>
                  <a:rPr lang="de-DE" sz="2400" dirty="0" smtClean="0"/>
                </a:br>
                <a:r>
                  <a:rPr lang="de-DE" sz="2400" dirty="0" smtClean="0"/>
                  <a:t>des </a:t>
                </a:r>
                <a:r>
                  <a:rPr lang="de-DE" sz="2400" dirty="0"/>
                  <a:t>Vektorprodukts ein Vektor, </a:t>
                </a:r>
                <a:r>
                  <a:rPr lang="de-DE" sz="2400" dirty="0" smtClean="0"/>
                  <a:t>nicht </a:t>
                </a:r>
                <a:r>
                  <a:rPr lang="de-DE" sz="2400" dirty="0"/>
                  <a:t>ein </a:t>
                </a:r>
                <a:r>
                  <a:rPr lang="de-DE" sz="2400" dirty="0" smtClean="0"/>
                  <a:t>Skalar!</a:t>
                </a:r>
                <a:endParaRPr lang="de-DE" sz="2400" dirty="0"/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/>
                  <a:t>Der Ergebnisvektor steht senkrecht auf </a:t>
                </a:r>
                <a:r>
                  <a:rPr lang="de-DE" sz="2400" dirty="0" smtClean="0"/>
                  <a:t>den</a:t>
                </a:r>
                <a:br>
                  <a:rPr lang="de-DE" sz="2400" dirty="0" smtClean="0"/>
                </a:br>
                <a:r>
                  <a:rPr lang="de-DE" sz="2400" dirty="0" smtClean="0"/>
                  <a:t>beiden </a:t>
                </a:r>
                <a:r>
                  <a:rPr lang="de-DE" sz="2400" dirty="0"/>
                  <a:t>ursprünglichen Vektoren</a:t>
                </a:r>
                <a:r>
                  <a:rPr lang="de-DE" sz="2400" dirty="0" smtClean="0"/>
                  <a:t>!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Die Länge des Ergebnisvektors entspricht dem</a:t>
                </a:r>
              </a:p>
              <a:p>
                <a:pPr marL="0" lv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Flächeninhalt des Parallelogramms, das von den Vektoren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 dirty="0">
                            <a:latin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de-DE" sz="2400" dirty="0" smtClean="0"/>
                  <a:t> „aufgespannt“ wird.</a:t>
                </a:r>
                <a:endParaRPr lang="de-DE" sz="2400" dirty="0"/>
              </a:p>
              <a:p>
                <a:pPr marL="0" indent="0">
                  <a:spcAft>
                    <a:spcPts val="0"/>
                  </a:spcAft>
                  <a:buNone/>
                </a:pPr>
                <a:endParaRPr lang="de-DE" sz="800" dirty="0" smtClean="0"/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Wozu braucht man das Vektorprodukt?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Das </a:t>
                </a:r>
                <a:r>
                  <a:rPr lang="de-DE" sz="2400" dirty="0"/>
                  <a:t>Vektorprodukt ist häufig hilfreich, wenn man </a:t>
                </a:r>
                <a:r>
                  <a:rPr lang="de-DE" sz="2400" dirty="0" smtClean="0"/>
                  <a:t>einen Normalenvektor ermitteln soll oder die </a:t>
                </a:r>
                <a:r>
                  <a:rPr lang="de-DE" sz="2400" dirty="0"/>
                  <a:t>Darstellungsform einer Ebene in eine andere umwandeln muss</a:t>
                </a:r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346" b="-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73432"/>
            <a:ext cx="15811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328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/>
                  <a:t>Zu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𝑎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i="1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𝑏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  <m:t>4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bestimme </a:t>
                </a:r>
                <a:r>
                  <a:rPr lang="de-DE" sz="2400" dirty="0"/>
                  <a:t>das Vektorprodukt.</a:t>
                </a:r>
              </a:p>
              <a:p>
                <a:pPr marL="0" indent="0">
                  <a:buNone/>
                </a:pPr>
                <a:endParaRPr lang="de-DE" sz="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Lösung:</a:t>
                </a:r>
              </a:p>
              <a:p>
                <a:pPr marL="0" indent="0">
                  <a:buNone/>
                </a:pPr>
                <a:endParaRPr lang="de-DE" sz="800" dirty="0">
                  <a:solidFill>
                    <a:srgbClr val="FF0000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mr>
                      </m:m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</m:mr>
                      </m:m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∙(−1)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∙(−1)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de-DE" sz="22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"/>
                              <m:endChr m:val=""/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−9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sz="2200" dirty="0">
                  <a:solidFill>
                    <a:prstClr val="black"/>
                  </a:solidFill>
                  <a:latin typeface="Albany" pitchFamily="18"/>
                </a:endParaRP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1637428" y="3501008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2141484" y="3932783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6"/>
          <p:cNvSpPr/>
          <p:nvPr/>
        </p:nvSpPr>
        <p:spPr>
          <a:xfrm flipV="1">
            <a:off x="2141484" y="3932783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1637428" y="5174683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Gerade Verbindung 8"/>
          <p:cNvSpPr/>
          <p:nvPr/>
        </p:nvSpPr>
        <p:spPr>
          <a:xfrm>
            <a:off x="2141484" y="4265481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Gerade Verbindung 9"/>
          <p:cNvSpPr/>
          <p:nvPr/>
        </p:nvSpPr>
        <p:spPr>
          <a:xfrm flipV="1">
            <a:off x="2141484" y="4265481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10"/>
          <p:cNvSpPr/>
          <p:nvPr/>
        </p:nvSpPr>
        <p:spPr>
          <a:xfrm>
            <a:off x="2141484" y="4598887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2" name="Gerade Verbindung 11"/>
          <p:cNvSpPr/>
          <p:nvPr/>
        </p:nvSpPr>
        <p:spPr>
          <a:xfrm flipV="1">
            <a:off x="2141484" y="4598887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cxnSp>
        <p:nvCxnSpPr>
          <p:cNvPr id="13" name="Gerader Verbinder 12"/>
          <p:cNvCxnSpPr/>
          <p:nvPr/>
        </p:nvCxnSpPr>
        <p:spPr>
          <a:xfrm>
            <a:off x="6876256" y="4941168"/>
            <a:ext cx="64807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1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Rechenbeispiel 2</a:t>
            </a:r>
            <a:endParaRPr lang="de-DE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Gegeben ist eine Ebene mit  </a:t>
                </a:r>
                <a14:m>
                  <m:oMath xmlns:m="http://schemas.openxmlformats.org/officeDocument/2006/math">
                    <m:r>
                      <a:rPr lang="de-DE" sz="2200" i="1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𝐸</m:t>
                    </m:r>
                    <m:r>
                      <a:rPr lang="de-DE" sz="22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:</m:t>
                    </m:r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𝑟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−</m:t>
                                  </m:r>
                                  <m: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  <m:t>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4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𝑠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5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de-DE" sz="2200" dirty="0">
                  <a:solidFill>
                    <a:prstClr val="black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 marL="0" lvl="0" indent="0">
                  <a:buNone/>
                </a:pPr>
                <a:r>
                  <a:rPr lang="de-DE" sz="2400" dirty="0" smtClean="0"/>
                  <a:t>Bestimme </a:t>
                </a:r>
                <a:r>
                  <a:rPr lang="de-DE" sz="2400" dirty="0"/>
                  <a:t>einen Normalenvektor zu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𝐸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lv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Lösung:</a:t>
                </a:r>
                <a:r>
                  <a:rPr lang="de-DE" sz="2400" dirty="0">
                    <a:solidFill>
                      <a:srgbClr val="FF0000"/>
                    </a:solidFill>
                  </a:rPr>
                  <a:t> </a:t>
                </a:r>
                <a:r>
                  <a:rPr lang="de-DE" sz="2400" dirty="0"/>
                  <a:t>Bilde das Vektorprodukt der beiden Richtungsvektoren</a:t>
                </a:r>
                <a:r>
                  <a:rPr lang="de-DE" sz="2400" dirty="0" smtClean="0"/>
                  <a:t>: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−3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−3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4</m:t>
                            </m:r>
                          </m:e>
                        </m:mr>
                      </m:m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            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 </m:t>
                      </m:r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       </m:t>
                      </m:r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𝑛</m:t>
                          </m:r>
                        </m:e>
                      </m:acc>
                      <m:r>
                        <a:rPr lang="de-DE" sz="22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𝑢</m:t>
                          </m:r>
                        </m:e>
                      </m:acc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accPr>
                        <m:e>
                          <m: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  <m:t>𝑣</m:t>
                          </m:r>
                        </m:e>
                      </m:acc>
                      <m:r>
                        <a:rPr lang="de-DE" sz="22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  <m:t>3∙0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  <m:t>4∙5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  <m:t>0∙0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−</m:t>
                      </m:r>
                      <m:d>
                        <m:dPr>
                          <m:begChr m:val=""/>
                          <m:endChr m:val=""/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  <m:t>4</m:t>
                                    </m:r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  <m:t>∙0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  <m:t>0∙0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  <m:t>−3∙5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de-DE" sz="2200">
                              <a:solidFill>
                                <a:prstClr val="black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=</m:t>
                          </m:r>
                          <m:d>
                            <m:dPr>
                              <m:begChr m:val=""/>
                              <m:endChr m:val=""/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20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15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de-DE" sz="2200" dirty="0">
                  <a:solidFill>
                    <a:prstClr val="black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1152112" y="4014207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1656168" y="4445982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6"/>
          <p:cNvSpPr/>
          <p:nvPr/>
        </p:nvSpPr>
        <p:spPr>
          <a:xfrm flipV="1">
            <a:off x="1656168" y="4445982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1152112" y="5687882"/>
            <a:ext cx="1584176" cy="0"/>
          </a:xfrm>
          <a:prstGeom prst="line">
            <a:avLst/>
          </a:prstGeom>
          <a:noFill/>
          <a:ln w="36000">
            <a:solidFill>
              <a:srgbClr val="00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Gerade Verbindung 8"/>
          <p:cNvSpPr/>
          <p:nvPr/>
        </p:nvSpPr>
        <p:spPr>
          <a:xfrm>
            <a:off x="1656168" y="4778680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Gerade Verbindung 9"/>
          <p:cNvSpPr/>
          <p:nvPr/>
        </p:nvSpPr>
        <p:spPr>
          <a:xfrm flipV="1">
            <a:off x="1656168" y="4778680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10"/>
          <p:cNvSpPr/>
          <p:nvPr/>
        </p:nvSpPr>
        <p:spPr>
          <a:xfrm>
            <a:off x="1656168" y="5112086"/>
            <a:ext cx="648072" cy="198000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2" name="Gerade Verbindung 11"/>
          <p:cNvSpPr/>
          <p:nvPr/>
        </p:nvSpPr>
        <p:spPr>
          <a:xfrm flipV="1">
            <a:off x="1656168" y="5112086"/>
            <a:ext cx="648072" cy="19800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wrap="none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3" name="Gerade Verbindung 12"/>
          <p:cNvSpPr/>
          <p:nvPr/>
        </p:nvSpPr>
        <p:spPr>
          <a:xfrm flipV="1">
            <a:off x="3131840" y="4976680"/>
            <a:ext cx="216024" cy="9132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4" name="Gerade Verbindung 13"/>
          <p:cNvSpPr/>
          <p:nvPr/>
        </p:nvSpPr>
        <p:spPr>
          <a:xfrm>
            <a:off x="7524328" y="5373216"/>
            <a:ext cx="64807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835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Einen Normalenvektor bestimmen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Wir haben nun gesehen, wie man mit dem Vektorprodukt einen Normalenvektor senkrecht zu zwei gegebenen Vektoren bestimmen kann.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Es gibt aber noch einen weiteren Weg. 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Wenn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DE" sz="2400" dirty="0" smtClean="0"/>
                  <a:t> gegeben sind,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de-DE" sz="2400" dirty="0" smtClean="0"/>
                  <a:t> senkrecht zu beiden Vektoren stehen soll, so muss sowohl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als auch </a:t>
                </a:r>
                <a:br>
                  <a:rPr lang="de-DE" sz="2400" dirty="0" smtClean="0"/>
                </a:b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sz="2400" i="1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gelten. 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Daraus ergibt sich ein lineares Gleichungssystem, aus dem sich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de-DE" sz="2400" dirty="0" smtClean="0"/>
                  <a:t> bestimmen lässt. 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Wir zeigen dies an einem Rechenbeispiel.</a:t>
                </a:r>
                <a:endParaRPr lang="de-DE" sz="2400" dirty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05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Es seien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. Gesucht ist ein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de-DE" sz="2400" dirty="0" smtClean="0"/>
                  <a:t>, der sowohl senkrecht auf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DE" sz="2400" dirty="0" smtClean="0"/>
                  <a:t> als auch senkrecht auf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DE" sz="2400" dirty="0" smtClean="0"/>
                  <a:t> steht.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endParaRPr lang="de-DE" sz="800" dirty="0"/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b="1" dirty="0" smtClean="0"/>
                  <a:t>Lösung: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Es sei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. 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Damit folgt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eqArr>
                      </m:e>
                    </m:d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eqAr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DE" sz="2400" i="1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eqArr>
                      </m:e>
                    </m:d>
                    <m:r>
                      <a:rPr lang="de-DE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</a:t>
                </a:r>
                <a:endParaRPr lang="de-DE" sz="2400" dirty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262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Daraus ergibt sich das folgende LGS: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.  −2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𝐼𝐼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. 2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de-DE" sz="2400" dirty="0" smtClean="0"/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Das LGS hat mehr Variablen als Gleichungen, d.h. wir können eine der Variablen, sagen wir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de-DE" sz="2400" dirty="0" smtClean="0"/>
                  <a:t>, frei wählen.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de-DE" sz="2400" dirty="0" smtClean="0"/>
                  <a:t> wählen wir einen möglichst einfachen Wert, aber nicht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, denn dann wären auch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, was uns jedenfalls nicht zu einem von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de-DE" sz="2400" dirty="0" smtClean="0"/>
                  <a:t> verschiedenen Normalenvektor führt.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Daher wählen wir z.B.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Jetzt haben wir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.  −2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+2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𝐼𝐼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.  2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+3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de-DE" sz="2400" dirty="0" smtClean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/>
              <p:cNvSpPr/>
              <p:nvPr/>
            </p:nvSpPr>
            <p:spPr>
              <a:xfrm>
                <a:off x="5940152" y="66579"/>
                <a:ext cx="3006080" cy="660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d>
                      <m:dPr>
                        <m:ctrlPr>
                          <a:rPr lang="de-DE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1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1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eqArr>
                      </m:e>
                    </m:d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1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eqArr>
                      </m:e>
                    </m:d>
                    <m:r>
                      <a:rPr lang="de-DE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1400" dirty="0" smtClean="0"/>
                  <a:t>;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1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1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eqArr>
                      </m:e>
                    </m:d>
                    <m:r>
                      <a:rPr lang="de-DE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de-DE" sz="1400" dirty="0"/>
              </a:p>
            </p:txBody>
          </p:sp>
        </mc:Choice>
        <mc:Fallback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66579"/>
                <a:ext cx="3006080" cy="6606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14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Es folgt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.  −2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𝐼𝐼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.  2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Addition der beiden Gleichungen liefert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also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Eingesetzt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𝐼𝐼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de-DE" sz="2400" dirty="0" smtClean="0"/>
                  <a:t> liefert dies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Schließlich haben wir mit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−1/2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200" dirty="0" smtClean="0"/>
                  <a:t> einen Normalenvektor gefunden, der senkrecht zu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DE" sz="2200" dirty="0" smtClean="0"/>
                  <a:t> </a:t>
                </a:r>
                <a:r>
                  <a:rPr lang="de-DE" sz="2200" smtClean="0"/>
                  <a:t>steht.</a:t>
                </a:r>
                <a:endParaRPr lang="de-DE" sz="2200" dirty="0" smtClean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hteck 4"/>
              <p:cNvSpPr/>
              <p:nvPr/>
            </p:nvSpPr>
            <p:spPr>
              <a:xfrm>
                <a:off x="6948264" y="139125"/>
                <a:ext cx="203805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de-DE" sz="1600" i="1" dirty="0" smtClean="0">
                          <a:latin typeface="Cambria Math" panose="02040503050406030204" pitchFamily="18" charset="0"/>
                        </a:rPr>
                        <m:t>.  −2</m:t>
                      </m:r>
                      <m:r>
                        <a:rPr lang="de-DE" sz="160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1600" i="1" dirty="0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de-DE" sz="160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DE" sz="1600" i="1" dirty="0" smtClean="0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de-DE" sz="1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𝐼𝐼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.   2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sz="1600" dirty="0"/>
              </a:p>
            </p:txBody>
          </p:sp>
        </mc:Choice>
        <mc:Fallback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39125"/>
                <a:ext cx="2038058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56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Bemerkung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Ob Sie nun einen Normalenvektor mit Hilfe des Vektorprodukts oder mit dem Skalarprodukt und anschließendem Lösen eines LGS bestimmen, bleibt natürlich Ihnen überlassen.</a:t>
            </a:r>
          </a:p>
          <a:p>
            <a:pPr marL="0" indent="0">
              <a:buNone/>
            </a:pPr>
            <a:r>
              <a:rPr lang="de-DE" sz="2400" dirty="0" smtClean="0"/>
              <a:t>Das ist wohl eine reine Geschmacksfrage.</a:t>
            </a:r>
          </a:p>
          <a:p>
            <a:pPr marL="0" indent="0">
              <a:buNone/>
            </a:pPr>
            <a:r>
              <a:rPr lang="de-DE" sz="2400" dirty="0" smtClean="0"/>
              <a:t>Beide Lösungswege sind ähnlich aufwändig.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9998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</Words>
  <Application>Microsoft Office PowerPoint</Application>
  <PresentationFormat>Bildschirmpräsentation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7" baseType="lpstr">
      <vt:lpstr>Albany</vt:lpstr>
      <vt:lpstr>Andale Sans UI</vt:lpstr>
      <vt:lpstr>Calibri</vt:lpstr>
      <vt:lpstr>Cambria Math</vt:lpstr>
      <vt:lpstr>Tahoma</vt:lpstr>
      <vt:lpstr>Wingdings</vt:lpstr>
      <vt:lpstr>Wingdings 2</vt:lpstr>
      <vt:lpstr>Galathea</vt:lpstr>
      <vt:lpstr>Das Vektorprodukt</vt:lpstr>
      <vt:lpstr>Eigenschaften des Vektorprodukts</vt:lpstr>
      <vt:lpstr>Rechenbeispiel 1</vt:lpstr>
      <vt:lpstr>Rechenbeispiel 2</vt:lpstr>
      <vt:lpstr>Einen Normalenvektor bestimmen</vt:lpstr>
      <vt:lpstr>Rechenbeispiel</vt:lpstr>
      <vt:lpstr>Lösung</vt:lpstr>
      <vt:lpstr>Lösung</vt:lpstr>
      <vt:lpstr>Bemerkung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275</cp:revision>
  <dcterms:created xsi:type="dcterms:W3CDTF">2013-03-17T05:38:34Z</dcterms:created>
  <dcterms:modified xsi:type="dcterms:W3CDTF">2018-01-31T22:43:28Z</dcterms:modified>
</cp:coreProperties>
</file>